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9B20"/>
    <a:srgbClr val="DEBF08"/>
    <a:srgbClr val="2D7E9B"/>
    <a:srgbClr val="C1A607"/>
    <a:srgbClr val="225F74"/>
    <a:srgbClr val="D9D9D9"/>
    <a:srgbClr val="F9E35D"/>
    <a:srgbClr val="4B6C16"/>
    <a:srgbClr val="AE9606"/>
    <a:srgbClr val="C9AD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33" autoAdjust="0"/>
    <p:restoredTop sz="78276" autoAdjust="0"/>
  </p:normalViewPr>
  <p:slideViewPr>
    <p:cSldViewPr snapToGrid="0">
      <p:cViewPr>
        <p:scale>
          <a:sx n="120" d="100"/>
          <a:sy n="120" d="100"/>
        </p:scale>
        <p:origin x="-520" y="216"/>
      </p:cViewPr>
      <p:guideLst>
        <p:guide orient="horz" pos="2160"/>
        <p:guide orient="horz" pos="432"/>
        <p:guide orient="horz" pos="1308"/>
        <p:guide orient="horz" pos="3594"/>
        <p:guide orient="horz" pos="3150"/>
        <p:guide orient="horz" pos="3888"/>
        <p:guide orient="horz" pos="3473"/>
        <p:guide orient="horz" pos="856"/>
        <p:guide pos="3368"/>
        <p:guide pos="4770"/>
        <p:guide pos="4512"/>
        <p:guide pos="386"/>
        <p:guide pos="3892"/>
        <p:guide pos="82"/>
        <p:guide pos="722"/>
        <p:guide pos="127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27" d="100"/>
          <a:sy n="127" d="100"/>
        </p:scale>
        <p:origin x="-1812" y="-102"/>
      </p:cViewPr>
      <p:guideLst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014" y="0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52A5E-60F8-422F-8F3A-58CC654305E5}" type="datetimeFigureOut">
              <a:rPr lang="en-US" smtClean="0"/>
              <a:pPr/>
              <a:t>30/10/14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58443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014" y="6658443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49DBD3-7EF3-4406-BA36-1629CAD823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194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096260C-9094-47BB-B392-6500189DA135}" type="datetimeFigureOut">
              <a:rPr lang="en-US" smtClean="0"/>
              <a:pPr/>
              <a:t>30/10/14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79922F5-C0F3-4004-A3F8-B5C12F85E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154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sideshowcoder</a:t>
            </a:r>
            <a:r>
              <a:rPr lang="en-US" dirty="0" smtClean="0"/>
              <a:t>/</a:t>
            </a:r>
            <a:r>
              <a:rPr lang="en-US" dirty="0" err="1" smtClean="0"/>
              <a:t>Dev</a:t>
            </a:r>
            <a:r>
              <a:rPr lang="en-US" dirty="0" smtClean="0"/>
              <a:t>-Day-</a:t>
            </a:r>
            <a:r>
              <a:rPr lang="en-US" dirty="0" err="1" smtClean="0"/>
              <a:t>UpDownApp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61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>
                <a:latin typeface="Calibri" charset="0"/>
              </a:rPr>
              <a:t>Couchbase client </a:t>
            </a:r>
          </a:p>
          <a:p>
            <a:endParaRPr lang="en-GB">
              <a:latin typeface="Calibri" charset="0"/>
            </a:endParaRPr>
          </a:p>
          <a:p>
            <a:r>
              <a:rPr lang="en-GB">
                <a:latin typeface="Calibri" charset="0"/>
              </a:rPr>
              <a:t>Basically, give people an overview of how the SDK’s get notified when there is a topology change via async REST.</a:t>
            </a:r>
          </a:p>
          <a:p>
            <a:endParaRPr lang="en-GB">
              <a:latin typeface="Calibri" charset="0"/>
            </a:endParaRPr>
          </a:p>
          <a:p>
            <a:r>
              <a:rPr lang="en-GB">
                <a:latin typeface="Calibri" charset="0"/>
              </a:rPr>
              <a:t>On the SDK side, we make sure the SDK’s as much as possible, get to the know the new cluster config – over streaming API.</a:t>
            </a:r>
          </a:p>
          <a:p>
            <a:endParaRPr lang="en-GB">
              <a:latin typeface="Calibri" charset="0"/>
            </a:endParaRPr>
          </a:p>
          <a:p>
            <a:endParaRPr lang="en-GB">
              <a:latin typeface="Calibri" charset="0"/>
            </a:endParaRPr>
          </a:p>
          <a:p>
            <a:endParaRPr lang="en-GB">
              <a:latin typeface="Calibri" charset="0"/>
            </a:endParaRPr>
          </a:p>
        </p:txBody>
      </p:sp>
      <p:sp>
        <p:nvSpPr>
          <p:cNvPr id="3379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010CEAD2-3D3C-2C49-8FA0-F87DAD3AD89E}" type="slidenum">
              <a:rPr lang="en-US" sz="1200"/>
              <a:pPr eaLnBrk="1" hangingPunct="1"/>
              <a:t>9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with maven</a:t>
            </a:r>
            <a:r>
              <a:rPr lang="en-US" baseline="0" dirty="0" smtClean="0"/>
              <a:t>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9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Saving should create a new presentation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265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29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>
                <a:latin typeface="Calibri" charset="0"/>
              </a:rPr>
              <a:t>If we have two different app servers trying to update the doc, the first one that gets there using the CAS value, will win. The second will fail.</a:t>
            </a:r>
          </a:p>
          <a:p>
            <a:endParaRPr lang="en-GB">
              <a:latin typeface="Calibri" charset="0"/>
            </a:endParaRPr>
          </a:p>
          <a:p>
            <a:r>
              <a:rPr lang="en-GB">
                <a:latin typeface="Calibri" charset="0"/>
              </a:rPr>
              <a:t>Every time any data is changed in a document, the CAS value changes.  If we use the same CAS twice, it’s not going to work twice.</a:t>
            </a:r>
          </a:p>
          <a:p>
            <a:endParaRPr lang="en-GB">
              <a:latin typeface="Calibri" charset="0"/>
            </a:endParaRPr>
          </a:p>
        </p:txBody>
      </p:sp>
      <p:sp>
        <p:nvSpPr>
          <p:cNvPr id="829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DC65CAB5-67FF-8046-98BA-54C22E5D18F7}" type="slidenum">
              <a:rPr lang="en-US" sz="1200"/>
              <a:pPr eaLnBrk="1" hangingPunct="1"/>
              <a:t>29</a:t>
            </a:fld>
            <a:endParaRPr 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769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305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/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uchbase_large_gradi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9591" y="1634883"/>
            <a:ext cx="5450045" cy="3114851"/>
          </a:xfrm>
          <a:prstGeom prst="rect">
            <a:avLst/>
          </a:prstGeom>
        </p:spPr>
      </p:pic>
      <p:sp>
        <p:nvSpPr>
          <p:cNvPr id="4" name="Oval 3"/>
          <p:cNvSpPr/>
          <p:nvPr userDrawn="1"/>
        </p:nvSpPr>
        <p:spPr>
          <a:xfrm>
            <a:off x="1822575" y="460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944627"/>
            <a:ext cx="8229600" cy="54407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7102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131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654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/>
          <p:cNvSpPr>
            <a:spLocks noGrp="1"/>
          </p:cNvSpPr>
          <p:nvPr>
            <p:ph type="body" sz="quarter" idx="17"/>
          </p:nvPr>
        </p:nvSpPr>
        <p:spPr>
          <a:xfrm>
            <a:off x="3754438" y="1931947"/>
            <a:ext cx="2192337" cy="1479550"/>
          </a:xfrm>
        </p:spPr>
        <p:txBody>
          <a:bodyPr>
            <a:noAutofit/>
          </a:bodyPr>
          <a:lstStyle>
            <a:lvl1pPr marL="111125" indent="-111125">
              <a:lnSpc>
                <a:spcPct val="80000"/>
              </a:lnSpc>
              <a:spcBef>
                <a:spcPts val="600"/>
              </a:spcBef>
              <a:defRPr sz="1400"/>
            </a:lvl1pPr>
            <a:lvl2pPr>
              <a:lnSpc>
                <a:spcPct val="80000"/>
              </a:lnSpc>
              <a:spcBef>
                <a:spcPts val="600"/>
              </a:spcBef>
              <a:defRPr sz="1200"/>
            </a:lvl2pPr>
            <a:lvl3pPr>
              <a:lnSpc>
                <a:spcPct val="80000"/>
              </a:lnSpc>
              <a:spcBef>
                <a:spcPts val="600"/>
              </a:spcBef>
              <a:defRPr sz="1100"/>
            </a:lvl3pPr>
            <a:lvl4pPr>
              <a:lnSpc>
                <a:spcPct val="80000"/>
              </a:lnSpc>
              <a:spcBef>
                <a:spcPts val="600"/>
              </a:spcBef>
              <a:defRPr sz="1100"/>
            </a:lvl4pPr>
            <a:lvl5pPr>
              <a:lnSpc>
                <a:spcPct val="80000"/>
              </a:lnSpc>
              <a:spcBef>
                <a:spcPts val="600"/>
              </a:spcBef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02167" y="1596433"/>
            <a:ext cx="3154989" cy="2456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3754968" y="1601684"/>
            <a:ext cx="2191788" cy="268984"/>
          </a:xfrm>
          <a:prstGeom prst="rect">
            <a:avLst/>
          </a:prstGeom>
          <a:solidFill>
            <a:schemeClr val="accent1"/>
          </a:solidFill>
          <a:ln w="28575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3754967" y="3671289"/>
            <a:ext cx="4967613" cy="268984"/>
          </a:xfrm>
          <a:prstGeom prst="rect">
            <a:avLst/>
          </a:prstGeom>
          <a:solidFill>
            <a:schemeClr val="accent2"/>
          </a:solidFill>
          <a:ln w="28575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6158253" y="1601684"/>
            <a:ext cx="2564328" cy="268984"/>
          </a:xfrm>
          <a:prstGeom prst="rect">
            <a:avLst/>
          </a:prstGeom>
          <a:solidFill>
            <a:schemeClr val="accent4"/>
          </a:solidFill>
          <a:ln w="28575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3653366" y="1610602"/>
            <a:ext cx="0" cy="39519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6065120" y="1610602"/>
            <a:ext cx="0" cy="18720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401638" y="1841500"/>
            <a:ext cx="3155950" cy="3779838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1"/>
          </p:nvPr>
        </p:nvSpPr>
        <p:spPr>
          <a:xfrm>
            <a:off x="508882" y="1604976"/>
            <a:ext cx="3048705" cy="244475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9" name="Title 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4" name="Text Placeholder 42"/>
          <p:cNvSpPr>
            <a:spLocks noGrp="1"/>
          </p:cNvSpPr>
          <p:nvPr>
            <p:ph type="body" sz="quarter" idx="18"/>
          </p:nvPr>
        </p:nvSpPr>
        <p:spPr>
          <a:xfrm>
            <a:off x="6158253" y="1931947"/>
            <a:ext cx="2564328" cy="1479550"/>
          </a:xfrm>
        </p:spPr>
        <p:txBody>
          <a:bodyPr>
            <a:noAutofit/>
          </a:bodyPr>
          <a:lstStyle>
            <a:lvl1pPr marL="111125" indent="-111125">
              <a:lnSpc>
                <a:spcPct val="80000"/>
              </a:lnSpc>
              <a:spcBef>
                <a:spcPts val="600"/>
              </a:spcBef>
              <a:defRPr sz="1400"/>
            </a:lvl1pPr>
            <a:lvl2pPr>
              <a:lnSpc>
                <a:spcPct val="80000"/>
              </a:lnSpc>
              <a:spcBef>
                <a:spcPts val="600"/>
              </a:spcBef>
              <a:defRPr sz="1200"/>
            </a:lvl2pPr>
            <a:lvl3pPr>
              <a:lnSpc>
                <a:spcPct val="80000"/>
              </a:lnSpc>
              <a:spcBef>
                <a:spcPts val="600"/>
              </a:spcBef>
              <a:defRPr sz="1100"/>
            </a:lvl3pPr>
            <a:lvl4pPr>
              <a:lnSpc>
                <a:spcPct val="80000"/>
              </a:lnSpc>
              <a:spcBef>
                <a:spcPts val="600"/>
              </a:spcBef>
              <a:defRPr sz="1100"/>
            </a:lvl4pPr>
            <a:lvl5pPr>
              <a:lnSpc>
                <a:spcPct val="80000"/>
              </a:lnSpc>
              <a:spcBef>
                <a:spcPts val="600"/>
              </a:spcBef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5" name="Text Placeholder 42"/>
          <p:cNvSpPr>
            <a:spLocks noGrp="1"/>
          </p:cNvSpPr>
          <p:nvPr>
            <p:ph type="body" sz="quarter" idx="19"/>
          </p:nvPr>
        </p:nvSpPr>
        <p:spPr>
          <a:xfrm>
            <a:off x="3754437" y="4029502"/>
            <a:ext cx="4968143" cy="1592070"/>
          </a:xfrm>
        </p:spPr>
        <p:txBody>
          <a:bodyPr>
            <a:noAutofit/>
          </a:bodyPr>
          <a:lstStyle>
            <a:lvl1pPr marL="111125" indent="-111125">
              <a:lnSpc>
                <a:spcPct val="80000"/>
              </a:lnSpc>
              <a:spcBef>
                <a:spcPts val="600"/>
              </a:spcBef>
              <a:defRPr sz="1400"/>
            </a:lvl1pPr>
            <a:lvl2pPr>
              <a:lnSpc>
                <a:spcPct val="80000"/>
              </a:lnSpc>
              <a:spcBef>
                <a:spcPts val="600"/>
              </a:spcBef>
              <a:defRPr sz="1200"/>
            </a:lvl2pPr>
            <a:lvl3pPr>
              <a:lnSpc>
                <a:spcPct val="80000"/>
              </a:lnSpc>
              <a:spcBef>
                <a:spcPts val="600"/>
              </a:spcBef>
              <a:defRPr sz="1100"/>
            </a:lvl3pPr>
            <a:lvl4pPr>
              <a:lnSpc>
                <a:spcPct val="80000"/>
              </a:lnSpc>
              <a:spcBef>
                <a:spcPts val="600"/>
              </a:spcBef>
              <a:defRPr sz="1100"/>
            </a:lvl4pPr>
            <a:lvl5pPr>
              <a:lnSpc>
                <a:spcPct val="80000"/>
              </a:lnSpc>
              <a:spcBef>
                <a:spcPts val="600"/>
              </a:spcBef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4" name="Text Placeholder 27"/>
          <p:cNvSpPr>
            <a:spLocks noGrp="1"/>
          </p:cNvSpPr>
          <p:nvPr>
            <p:ph type="body" sz="quarter" idx="20"/>
          </p:nvPr>
        </p:nvSpPr>
        <p:spPr>
          <a:xfrm>
            <a:off x="3823583" y="1604976"/>
            <a:ext cx="2123174" cy="237119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27"/>
          <p:cNvSpPr>
            <a:spLocks noGrp="1"/>
          </p:cNvSpPr>
          <p:nvPr>
            <p:ph type="body" sz="quarter" idx="21"/>
          </p:nvPr>
        </p:nvSpPr>
        <p:spPr>
          <a:xfrm>
            <a:off x="6259852" y="1604976"/>
            <a:ext cx="2462727" cy="265692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ext Placeholder 27"/>
          <p:cNvSpPr>
            <a:spLocks noGrp="1"/>
          </p:cNvSpPr>
          <p:nvPr>
            <p:ph type="body" sz="quarter" idx="22"/>
          </p:nvPr>
        </p:nvSpPr>
        <p:spPr>
          <a:xfrm>
            <a:off x="3823583" y="3683989"/>
            <a:ext cx="2123174" cy="237119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3" name="Picture 22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6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wo line brack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1828803"/>
            <a:ext cx="7772400" cy="1470025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sz="4800" dirty="0" smtClean="0">
                <a:solidFill>
                  <a:schemeClr val="accent2"/>
                </a:solidFill>
              </a:rPr>
              <a:t>Put Your Two line</a:t>
            </a:r>
            <a:br>
              <a:rPr lang="en-US" sz="4800" dirty="0" smtClean="0">
                <a:solidFill>
                  <a:schemeClr val="accent2"/>
                </a:solidFill>
              </a:rPr>
            </a:br>
            <a:r>
              <a:rPr lang="en-US" sz="4800" dirty="0" smtClean="0">
                <a:solidFill>
                  <a:schemeClr val="accent2"/>
                </a:solidFill>
              </a:rPr>
              <a:t>Title Here</a:t>
            </a:r>
            <a:endParaRPr lang="en-US" sz="4800" dirty="0">
              <a:solidFill>
                <a:schemeClr val="accent2"/>
              </a:solidFill>
            </a:endParaRPr>
          </a:p>
        </p:txBody>
      </p:sp>
      <p:sp>
        <p:nvSpPr>
          <p:cNvPr id="5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3431671"/>
            <a:ext cx="6400800" cy="1752600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Name</a:t>
            </a:r>
          </a:p>
          <a:p>
            <a:r>
              <a:rPr lang="en-US" dirty="0" smtClean="0"/>
              <a:t>Title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 descr="couchbase_large_gradi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22316" y="4473042"/>
            <a:ext cx="2299368" cy="1314150"/>
          </a:xfrm>
          <a:prstGeom prst="rect">
            <a:avLst/>
          </a:prstGeom>
        </p:spPr>
      </p:pic>
      <p:sp>
        <p:nvSpPr>
          <p:cNvPr id="7" name="Freeform 6"/>
          <p:cNvSpPr/>
          <p:nvPr userDrawn="1"/>
        </p:nvSpPr>
        <p:spPr>
          <a:xfrm>
            <a:off x="1088071" y="1711868"/>
            <a:ext cx="292564" cy="1379126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 userDrawn="1"/>
        </p:nvSpPr>
        <p:spPr>
          <a:xfrm rot="10800000">
            <a:off x="7759467" y="1711868"/>
            <a:ext cx="292564" cy="1379126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 userDrawn="1"/>
        </p:nvSpPr>
        <p:spPr>
          <a:xfrm>
            <a:off x="1739962" y="587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676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8" grpId="0" animBg="1"/>
      <p:bldP spid="11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ne line brack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1752600"/>
            <a:ext cx="7772400" cy="1470025"/>
          </a:xfrm>
        </p:spPr>
        <p:txBody>
          <a:bodyPr anchor="ctr" anchorCtr="0"/>
          <a:lstStyle>
            <a:lvl1pPr>
              <a:defRPr>
                <a:solidFill>
                  <a:srgbClr val="186A93"/>
                </a:solidFill>
              </a:defRPr>
            </a:lvl1pPr>
          </a:lstStyle>
          <a:p>
            <a:r>
              <a:rPr lang="en-US" sz="4800" dirty="0" smtClean="0">
                <a:solidFill>
                  <a:schemeClr val="accent2"/>
                </a:solidFill>
              </a:rPr>
              <a:t>Put One-Line Title Here</a:t>
            </a:r>
            <a:endParaRPr lang="en-US" sz="4800" dirty="0">
              <a:solidFill>
                <a:schemeClr val="accent2"/>
              </a:solidFill>
            </a:endParaRPr>
          </a:p>
        </p:txBody>
      </p:sp>
      <p:pic>
        <p:nvPicPr>
          <p:cNvPr id="16" name="Picture 15" descr="couchbase_large_gradi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22316" y="4473042"/>
            <a:ext cx="2299368" cy="1314150"/>
          </a:xfrm>
          <a:prstGeom prst="rect">
            <a:avLst/>
          </a:prstGeom>
        </p:spPr>
      </p:pic>
      <p:sp>
        <p:nvSpPr>
          <p:cNvPr id="17" name="Oval 16"/>
          <p:cNvSpPr/>
          <p:nvPr userDrawn="1"/>
        </p:nvSpPr>
        <p:spPr>
          <a:xfrm>
            <a:off x="1739962" y="587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31671"/>
            <a:ext cx="6400800" cy="1752600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Name</a:t>
            </a:r>
          </a:p>
          <a:p>
            <a:r>
              <a:rPr lang="en-US" dirty="0" smtClean="0"/>
              <a:t>Title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 19"/>
          <p:cNvSpPr/>
          <p:nvPr userDrawn="1"/>
        </p:nvSpPr>
        <p:spPr>
          <a:xfrm>
            <a:off x="1088071" y="1896531"/>
            <a:ext cx="292564" cy="1144448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 userDrawn="1"/>
        </p:nvSpPr>
        <p:spPr>
          <a:xfrm rot="10800000">
            <a:off x="7759467" y="1896530"/>
            <a:ext cx="292564" cy="1144448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676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animBg="1"/>
      <p:bldP spid="18" grpId="0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1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ular log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2045350" y="2827360"/>
            <a:ext cx="20276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>
            <a:stCxn id="7" idx="3"/>
          </p:cNvCxnSpPr>
          <p:nvPr userDrawn="1"/>
        </p:nvCxnSpPr>
        <p:spPr>
          <a:xfrm>
            <a:off x="5042192" y="2827360"/>
            <a:ext cx="210855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964" y="2453238"/>
            <a:ext cx="969228" cy="748244"/>
          </a:xfrm>
          <a:prstGeom prst="rect">
            <a:avLst/>
          </a:prstGeom>
        </p:spPr>
      </p:pic>
      <p:sp>
        <p:nvSpPr>
          <p:cNvPr id="9" name="Oval 8"/>
          <p:cNvSpPr/>
          <p:nvPr userDrawn="1"/>
        </p:nvSpPr>
        <p:spPr>
          <a:xfrm>
            <a:off x="1766012" y="460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719667" y="2921005"/>
            <a:ext cx="7772400" cy="1470025"/>
          </a:xfrm>
        </p:spPr>
        <p:txBody>
          <a:bodyPr anchor="ctr" anchorCtr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z="4800" dirty="0" smtClean="0">
                <a:solidFill>
                  <a:schemeClr val="accent2"/>
                </a:solidFill>
              </a:rPr>
              <a:t>Put One-Line Title Here</a:t>
            </a:r>
            <a:endParaRPr lang="en-US" sz="48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12774" y="1905317"/>
            <a:ext cx="8074025" cy="4373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21979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944627"/>
            <a:ext cx="8229600" cy="54407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  <p:sp>
        <p:nvSpPr>
          <p:cNvPr id="6" name="Text Placeholder 2"/>
          <p:cNvSpPr>
            <a:spLocks noGrp="1"/>
          </p:cNvSpPr>
          <p:nvPr>
            <p:ph idx="10"/>
          </p:nvPr>
        </p:nvSpPr>
        <p:spPr>
          <a:xfrm>
            <a:off x="612774" y="1905317"/>
            <a:ext cx="8074025" cy="4373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95752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4" name="Picture 3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62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723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944627"/>
            <a:ext cx="8229600" cy="54407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600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4343400"/>
            <a:ext cx="9144000" cy="2514600"/>
          </a:xfrm>
          <a:prstGeom prst="rect">
            <a:avLst/>
          </a:prstGeom>
          <a:gradFill flip="none" rotWithShape="1">
            <a:gsLst>
              <a:gs pos="0">
                <a:srgbClr val="DFDFE2">
                  <a:lumMod val="89000"/>
                </a:srgb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81001"/>
            <a:ext cx="8229600" cy="103663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774" y="1905317"/>
            <a:ext cx="8074025" cy="4373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58532" y="6432606"/>
            <a:ext cx="826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4A09B28-D73D-468B-BF3C-EEC33CF08A5C}" type="slidenum"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25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49" r:id="rId2"/>
    <p:sldLayoutId id="2147483678" r:id="rId3"/>
    <p:sldLayoutId id="2147483680" r:id="rId4"/>
    <p:sldLayoutId id="2147483650" r:id="rId5"/>
    <p:sldLayoutId id="2147483681" r:id="rId6"/>
    <p:sldLayoutId id="2147483654" r:id="rId7"/>
    <p:sldLayoutId id="2147483673" r:id="rId8"/>
    <p:sldLayoutId id="2147483656" r:id="rId9"/>
    <p:sldLayoutId id="2147483674" r:id="rId10"/>
    <p:sldLayoutId id="2147483655" r:id="rId11"/>
    <p:sldLayoutId id="2147483675" r:id="rId12"/>
    <p:sldLayoutId id="2147483676" r:id="rId13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7472" algn="l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SzPct val="100000"/>
        <a:buFont typeface="Lucida Grande"/>
        <a:buChar char="•"/>
        <a:defRPr lang="en-US" sz="2400" b="1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100000"/>
        <a:buFont typeface="Lucida Grande"/>
        <a:buChar char="­"/>
        <a:defRPr lang="en-US" sz="2000" kern="1200" baseline="0" dirty="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85750" algn="l" defTabSz="914400" rtl="0" eaLnBrk="1" latinLnBrk="0" hangingPunct="1">
        <a:lnSpc>
          <a:spcPct val="100000"/>
        </a:lnSpc>
        <a:spcBef>
          <a:spcPts val="1200"/>
        </a:spcBef>
        <a:buClr>
          <a:schemeClr val="tx1">
            <a:lumMod val="60000"/>
            <a:lumOff val="40000"/>
          </a:schemeClr>
        </a:buClr>
        <a:buFont typeface="Lucida Grande"/>
        <a:buChar char="•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100000"/>
        </a:lnSpc>
        <a:spcBef>
          <a:spcPts val="1200"/>
        </a:spcBef>
        <a:buClr>
          <a:schemeClr val="tx1">
            <a:lumMod val="60000"/>
            <a:lumOff val="40000"/>
          </a:schemeClr>
        </a:buClr>
        <a:buFont typeface="Lucida Grande"/>
        <a:buChar char="­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625475" indent="-457200" algn="l" defTabSz="914400" rtl="0" eaLnBrk="1" latinLnBrk="0" hangingPunct="1">
        <a:lnSpc>
          <a:spcPct val="90000"/>
        </a:lnSpc>
        <a:spcBef>
          <a:spcPts val="1200"/>
        </a:spcBef>
        <a:buClr>
          <a:schemeClr val="bg1">
            <a:lumMod val="6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2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uchbase/couchbase-java-client" TargetMode="External"/><Relationship Id="rId4" Type="http://schemas.openxmlformats.org/officeDocument/2006/relationships/hyperlink" Target="https://github.com/couchbase/couchbase-jvm-core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ww.couchbase.com/communities/java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Developing Test First</a:t>
            </a:r>
            <a:br>
              <a:rPr lang="en-US" dirty="0" smtClean="0"/>
            </a:br>
            <a:r>
              <a:rPr lang="en-US" dirty="0" smtClean="0"/>
              <a:t>Look at the code for guidance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Content Placeholder 5" descr="doc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795" b="-517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36553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a Connection</a:t>
            </a:r>
            <a:endParaRPr lang="en-US" dirty="0"/>
          </a:p>
        </p:txBody>
      </p:sp>
      <p:pic>
        <p:nvPicPr>
          <p:cNvPr id="5" name="Content Placeholder 4" descr="Screen Shot 2014-10-30 at 16.37.59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8448" b="-584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049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a Connection</a:t>
            </a:r>
            <a:endParaRPr lang="en-US" dirty="0"/>
          </a:p>
        </p:txBody>
      </p:sp>
      <p:pic>
        <p:nvPicPr>
          <p:cNvPr id="4" name="Content Placeholder 3" descr="Screen Shot 2014-10-29 at 17.21.5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84476" b="-384476"/>
          <a:stretch>
            <a:fillRect/>
          </a:stretch>
        </p:blipFill>
        <p:spPr/>
      </p:pic>
      <p:pic>
        <p:nvPicPr>
          <p:cNvPr id="3" name="Picture 2" descr="Screen Shot 2014-10-30 at 16.34.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67" y="2865967"/>
            <a:ext cx="7467600" cy="5585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94667" y="2328333"/>
            <a:ext cx="90038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/>
              <a:t>Sync</a:t>
            </a:r>
            <a:endParaRPr lang="en-US" sz="3000" dirty="0"/>
          </a:p>
        </p:txBody>
      </p:sp>
      <p:sp>
        <p:nvSpPr>
          <p:cNvPr id="6" name="TextBox 5"/>
          <p:cNvSpPr txBox="1"/>
          <p:nvPr/>
        </p:nvSpPr>
        <p:spPr>
          <a:xfrm>
            <a:off x="3793067" y="3337983"/>
            <a:ext cx="10966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err="1" smtClean="0"/>
              <a:t>Async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906241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87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 / Down Vote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Users vote can create presentations</a:t>
            </a:r>
          </a:p>
          <a:p>
            <a:r>
              <a:rPr lang="en-US" dirty="0" smtClean="0"/>
              <a:t>Users can vote presentations up or down</a:t>
            </a:r>
          </a:p>
        </p:txBody>
      </p:sp>
    </p:spTree>
    <p:extLst>
      <p:ext uri="{BB962C8B-B14F-4D97-AF65-F5344CB8AC3E}">
        <p14:creationId xmlns:p14="http://schemas.microsoft.com/office/powerpoint/2010/main" val="1135788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end result</a:t>
            </a:r>
            <a:endParaRPr lang="en-US" dirty="0"/>
          </a:p>
        </p:txBody>
      </p:sp>
      <p:pic>
        <p:nvPicPr>
          <p:cNvPr id="5" name="Content Placeholder 4" descr="Screen Shot 2014-10-29 at 17.11.4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405" r="-404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1236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Plain old Java object (POJO)</a:t>
            </a:r>
          </a:p>
          <a:p>
            <a:r>
              <a:rPr lang="en-US" dirty="0" smtClean="0"/>
              <a:t>Follows an Active Record Pattern</a:t>
            </a:r>
          </a:p>
          <a:p>
            <a:r>
              <a:rPr lang="en-US" dirty="0" smtClean="0"/>
              <a:t>Fields</a:t>
            </a:r>
          </a:p>
          <a:p>
            <a:pPr lvl="1"/>
            <a:r>
              <a:rPr lang="en-US" dirty="0" err="1" smtClean="0"/>
              <a:t>UpVotes</a:t>
            </a:r>
            <a:endParaRPr lang="en-US" dirty="0" smtClean="0"/>
          </a:p>
          <a:p>
            <a:pPr lvl="1"/>
            <a:r>
              <a:rPr lang="en-US" dirty="0" err="1" smtClean="0"/>
              <a:t>DownVotes</a:t>
            </a:r>
            <a:endParaRPr lang="en-US" dirty="0" smtClean="0"/>
          </a:p>
          <a:p>
            <a:pPr lvl="1"/>
            <a:r>
              <a:rPr lang="en-US" dirty="0" err="1" smtClean="0"/>
              <a:t>CreatedAt</a:t>
            </a:r>
            <a:endParaRPr lang="en-US" dirty="0" smtClean="0"/>
          </a:p>
          <a:p>
            <a:pPr lvl="1"/>
            <a:r>
              <a:rPr lang="en-US" dirty="0" smtClean="0"/>
              <a:t>Title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857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Presentation</a:t>
            </a:r>
            <a:endParaRPr lang="en-US" dirty="0"/>
          </a:p>
        </p:txBody>
      </p:sp>
      <p:pic>
        <p:nvPicPr>
          <p:cNvPr id="5" name="Content Placeholder 4" descr="Screen Shot 2014-10-29 at 17.22.5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627" b="-446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2593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Storing in the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key</a:t>
            </a:r>
          </a:p>
          <a:p>
            <a:r>
              <a:rPr lang="en-US" dirty="0" smtClean="0"/>
              <a:t>Serialize the POJO</a:t>
            </a:r>
          </a:p>
          <a:p>
            <a:r>
              <a:rPr lang="en-US" dirty="0" smtClean="0"/>
              <a:t>Insert as a new document</a:t>
            </a:r>
          </a:p>
          <a:p>
            <a:r>
              <a:rPr lang="en-US" dirty="0" smtClean="0"/>
              <a:t>Replace if it was inserted before</a:t>
            </a:r>
          </a:p>
        </p:txBody>
      </p:sp>
    </p:spTree>
    <p:extLst>
      <p:ext uri="{BB962C8B-B14F-4D97-AF65-F5344CB8AC3E}">
        <p14:creationId xmlns:p14="http://schemas.microsoft.com/office/powerpoint/2010/main" val="3319918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Making sure we have a clean DB to start</a:t>
            </a:r>
            <a:endParaRPr lang="en-US" dirty="0"/>
          </a:p>
        </p:txBody>
      </p:sp>
      <p:pic>
        <p:nvPicPr>
          <p:cNvPr id="5" name="Content Placeholder 4" descr="Screen Shot 2014-10-30 at 16.33.2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0383" b="-903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52609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Your first</a:t>
            </a:r>
            <a:r>
              <a:rPr lang="en-US" dirty="0"/>
              <a:t> </a:t>
            </a:r>
            <a:r>
              <a:rPr lang="en-US" dirty="0" smtClean="0"/>
              <a:t>application with</a:t>
            </a:r>
            <a:br>
              <a:rPr lang="en-US" dirty="0" smtClean="0"/>
            </a:br>
            <a:r>
              <a:rPr lang="en-US" dirty="0" smtClean="0"/>
              <a:t>Couchbase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Developer Advocates @ Couchbase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</a:t>
            </a:r>
            <a:endParaRPr lang="en-US" dirty="0"/>
          </a:p>
        </p:txBody>
      </p:sp>
      <p:pic>
        <p:nvPicPr>
          <p:cNvPr id="4" name="Content Placeholder 3" descr="Screen Shot 2014-10-29 at 17.23.26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819" b="-5281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42570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Serializing to </a:t>
            </a:r>
            <a:r>
              <a:rPr lang="en-US" dirty="0" err="1" smtClean="0"/>
              <a:t>JsonDocument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JsonDocument</a:t>
            </a:r>
            <a:r>
              <a:rPr lang="en-US" dirty="0" smtClean="0"/>
              <a:t> is the unit the SDK operates on</a:t>
            </a:r>
          </a:p>
          <a:p>
            <a:r>
              <a:rPr lang="en-US" dirty="0" smtClean="0"/>
              <a:t>It provides an abstraction over JSON</a:t>
            </a:r>
          </a:p>
          <a:p>
            <a:r>
              <a:rPr lang="en-US" dirty="0" smtClean="0"/>
              <a:t>All operations are expressed as operations on </a:t>
            </a:r>
            <a:r>
              <a:rPr lang="en-US" dirty="0" err="1" smtClean="0"/>
              <a:t>JsonDocument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757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toJsonDocument</a:t>
            </a:r>
            <a:endParaRPr lang="en-US" dirty="0"/>
          </a:p>
        </p:txBody>
      </p:sp>
      <p:pic>
        <p:nvPicPr>
          <p:cNvPr id="5" name="Content Placeholder 4" descr="Screen Shot 2014-10-29 at 17.24.4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318" b="-73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2354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De-serializing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Extract information from </a:t>
            </a:r>
            <a:r>
              <a:rPr lang="en-US" dirty="0" err="1" smtClean="0"/>
              <a:t>JsonDocument</a:t>
            </a:r>
            <a:endParaRPr lang="en-US" dirty="0" smtClean="0"/>
          </a:p>
          <a:p>
            <a:r>
              <a:rPr lang="en-US" dirty="0" smtClean="0"/>
              <a:t>Create an instance of the POJO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771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fromJsonDocument</a:t>
            </a:r>
            <a:endParaRPr lang="en-US" dirty="0"/>
          </a:p>
        </p:txBody>
      </p:sp>
      <p:pic>
        <p:nvPicPr>
          <p:cNvPr id="5" name="Content Placeholder 4" descr="Screen Shot 2014-10-29 at 17.25.0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104" b="-181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22545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Serialize the POJO</a:t>
            </a:r>
          </a:p>
          <a:p>
            <a:r>
              <a:rPr lang="en-US" dirty="0" smtClean="0"/>
              <a:t>Store in the Database</a:t>
            </a:r>
          </a:p>
          <a:p>
            <a:r>
              <a:rPr lang="en-US" dirty="0" smtClean="0"/>
              <a:t>Generate a new POJO to return</a:t>
            </a:r>
          </a:p>
          <a:p>
            <a:r>
              <a:rPr lang="en-US" dirty="0" smtClean="0"/>
              <a:t>Everything is asynchronous!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47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</a:t>
            </a:r>
            <a:endParaRPr lang="en-US" dirty="0"/>
          </a:p>
        </p:txBody>
      </p:sp>
      <p:pic>
        <p:nvPicPr>
          <p:cNvPr id="5" name="Content Placeholder 4" descr="Screen Shot 2014-10-29 at 17.26.2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1304" b="-4113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6499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Updating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529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Updating is easy!</a:t>
            </a:r>
            <a:endParaRPr lang="en-US" dirty="0"/>
          </a:p>
        </p:txBody>
      </p:sp>
      <p:pic>
        <p:nvPicPr>
          <p:cNvPr id="6" name="Content Placeholder 5" descr="Screen Shot 2014-10-29 at 17.29.3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56194" b="-4561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9110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concurrency</a:t>
            </a:r>
            <a:endParaRPr lang="en-US" dirty="0">
              <a:latin typeface="Calibri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Optimistic locking</a:t>
            </a:r>
            <a:endParaRPr lang="en-US" dirty="0"/>
          </a:p>
        </p:txBody>
      </p:sp>
      <p:grpSp>
        <p:nvGrpSpPr>
          <p:cNvPr id="5" name="Group 5"/>
          <p:cNvGrpSpPr>
            <a:grpSpLocks/>
          </p:cNvGrpSpPr>
          <p:nvPr/>
        </p:nvGrpSpPr>
        <p:grpSpPr bwMode="auto">
          <a:xfrm>
            <a:off x="2688581" y="2274403"/>
            <a:ext cx="1526977" cy="607219"/>
            <a:chOff x="0" y="0"/>
            <a:chExt cx="1368" cy="544"/>
          </a:xfrm>
          <a:solidFill>
            <a:srgbClr val="FFFFFF"/>
          </a:solidFill>
        </p:grpSpPr>
        <p:sp>
          <p:nvSpPr>
            <p:cNvPr id="6" name="AutoShape 3"/>
            <p:cNvSpPr>
              <a:spLocks/>
            </p:cNvSpPr>
            <p:nvPr/>
          </p:nvSpPr>
          <p:spPr bwMode="auto">
            <a:xfrm>
              <a:off x="0" y="0"/>
              <a:ext cx="1368" cy="544"/>
            </a:xfrm>
            <a:prstGeom prst="roundRect">
              <a:avLst>
                <a:gd name="adj" fmla="val 11764"/>
              </a:avLst>
            </a:prstGeom>
            <a:grpFill/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7" name="Rectangle 4"/>
            <p:cNvSpPr>
              <a:spLocks/>
            </p:cNvSpPr>
            <p:nvPr/>
          </p:nvSpPr>
          <p:spPr bwMode="auto">
            <a:xfrm>
              <a:off x="32" y="67"/>
              <a:ext cx="1312" cy="3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defRPr/>
              </a:pPr>
              <a:r>
                <a:rPr lang="en-US"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Actor 1</a:t>
              </a:r>
            </a:p>
          </p:txBody>
        </p:sp>
      </p:grpSp>
      <p:grpSp>
        <p:nvGrpSpPr>
          <p:cNvPr id="8" name="Group 8"/>
          <p:cNvGrpSpPr>
            <a:grpSpLocks/>
          </p:cNvGrpSpPr>
          <p:nvPr/>
        </p:nvGrpSpPr>
        <p:grpSpPr bwMode="auto">
          <a:xfrm>
            <a:off x="4521399" y="2274403"/>
            <a:ext cx="1526977" cy="607219"/>
            <a:chOff x="0" y="0"/>
            <a:chExt cx="1368" cy="544"/>
          </a:xfrm>
          <a:solidFill>
            <a:srgbClr val="FFFFFF"/>
          </a:solidFill>
        </p:grpSpPr>
        <p:sp>
          <p:nvSpPr>
            <p:cNvPr id="9" name="AutoShape 6"/>
            <p:cNvSpPr>
              <a:spLocks/>
            </p:cNvSpPr>
            <p:nvPr/>
          </p:nvSpPr>
          <p:spPr bwMode="auto">
            <a:xfrm>
              <a:off x="0" y="0"/>
              <a:ext cx="1368" cy="544"/>
            </a:xfrm>
            <a:prstGeom prst="roundRect">
              <a:avLst>
                <a:gd name="adj" fmla="val 11764"/>
              </a:avLst>
            </a:prstGeom>
            <a:grpFill/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tangle 7"/>
            <p:cNvSpPr>
              <a:spLocks/>
            </p:cNvSpPr>
            <p:nvPr/>
          </p:nvSpPr>
          <p:spPr bwMode="auto">
            <a:xfrm>
              <a:off x="32" y="59"/>
              <a:ext cx="1312" cy="3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defRPr/>
              </a:pPr>
              <a:r>
                <a:rPr lang="en-US"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Actor 2</a:t>
              </a:r>
            </a:p>
          </p:txBody>
        </p:sp>
      </p:grpSp>
      <p:grpSp>
        <p:nvGrpSpPr>
          <p:cNvPr id="11" name="Group 11"/>
          <p:cNvGrpSpPr>
            <a:grpSpLocks/>
          </p:cNvGrpSpPr>
          <p:nvPr/>
        </p:nvGrpSpPr>
        <p:grpSpPr bwMode="auto">
          <a:xfrm>
            <a:off x="3226594" y="4256793"/>
            <a:ext cx="2437805" cy="455414"/>
            <a:chOff x="0" y="0"/>
            <a:chExt cx="2184" cy="408"/>
          </a:xfrm>
          <a:solidFill>
            <a:srgbClr val="FFFFFF"/>
          </a:solidFill>
        </p:grpSpPr>
        <p:sp>
          <p:nvSpPr>
            <p:cNvPr id="12" name="AutoShape 9"/>
            <p:cNvSpPr>
              <a:spLocks/>
            </p:cNvSpPr>
            <p:nvPr/>
          </p:nvSpPr>
          <p:spPr bwMode="auto">
            <a:xfrm>
              <a:off x="0" y="0"/>
              <a:ext cx="2184" cy="408"/>
            </a:xfrm>
            <a:prstGeom prst="roundRect">
              <a:avLst>
                <a:gd name="adj" fmla="val 11764"/>
              </a:avLst>
            </a:prstGeom>
            <a:grpFill/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3" name="Rectangle 10"/>
            <p:cNvSpPr>
              <a:spLocks/>
            </p:cNvSpPr>
            <p:nvPr/>
          </p:nvSpPr>
          <p:spPr bwMode="auto">
            <a:xfrm>
              <a:off x="24" y="19"/>
              <a:ext cx="2136" cy="32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defRPr/>
              </a:pPr>
              <a:r>
                <a:rPr lang="en-US" sz="2000" dirty="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Couchbase Server</a:t>
              </a:r>
            </a:p>
          </p:txBody>
        </p:sp>
      </p:grpSp>
      <p:sp>
        <p:nvSpPr>
          <p:cNvPr id="81926" name="Line 12"/>
          <p:cNvSpPr>
            <a:spLocks noChangeShapeType="1"/>
          </p:cNvSpPr>
          <p:nvPr/>
        </p:nvSpPr>
        <p:spPr bwMode="auto">
          <a:xfrm>
            <a:off x="3154363" y="2882371"/>
            <a:ext cx="992187" cy="13747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arrow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27" name="Line 13"/>
          <p:cNvSpPr>
            <a:spLocks noChangeShapeType="1"/>
          </p:cNvSpPr>
          <p:nvPr/>
        </p:nvSpPr>
        <p:spPr bwMode="auto">
          <a:xfrm flipH="1">
            <a:off x="4640263" y="2874433"/>
            <a:ext cx="712787" cy="13954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arrow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28" name="Rectangle 14"/>
          <p:cNvSpPr>
            <a:spLocks/>
          </p:cNvSpPr>
          <p:nvPr/>
        </p:nvSpPr>
        <p:spPr bwMode="auto">
          <a:xfrm>
            <a:off x="5076825" y="3345921"/>
            <a:ext cx="1374775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lIns="26787" tIns="26787" rIns="26787" bIns="26787">
            <a:spAutoFit/>
          </a:bodyPr>
          <a:lstStyle/>
          <a:p>
            <a:pPr algn="l"/>
            <a:r>
              <a:rPr lang="en-US" sz="1700">
                <a:solidFill>
                  <a:srgbClr val="FF0000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CAS mismatch!</a:t>
            </a:r>
          </a:p>
        </p:txBody>
      </p:sp>
      <p:sp>
        <p:nvSpPr>
          <p:cNvPr id="81929" name="Rectangle 15"/>
          <p:cNvSpPr>
            <a:spLocks/>
          </p:cNvSpPr>
          <p:nvPr/>
        </p:nvSpPr>
        <p:spPr bwMode="auto">
          <a:xfrm>
            <a:off x="2828925" y="3352271"/>
            <a:ext cx="731838" cy="31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lIns="26787" tIns="26787" rIns="26787" bIns="26787">
            <a:spAutoFit/>
          </a:bodyPr>
          <a:lstStyle/>
          <a:p>
            <a:pPr algn="l"/>
            <a:r>
              <a:rPr lang="en-US" sz="1700">
                <a:solidFill>
                  <a:srgbClr val="008000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Success</a:t>
            </a:r>
          </a:p>
        </p:txBody>
      </p:sp>
    </p:spTree>
    <p:extLst>
      <p:ext uri="{BB962C8B-B14F-4D97-AF65-F5344CB8AC3E}">
        <p14:creationId xmlns:p14="http://schemas.microsoft.com/office/powerpoint/2010/main" val="3334491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730251" y="3852338"/>
            <a:ext cx="7772400" cy="1470025"/>
          </a:xfrm>
        </p:spPr>
        <p:txBody>
          <a:bodyPr/>
          <a:lstStyle/>
          <a:p>
            <a:r>
              <a:rPr lang="en-US" dirty="0" smtClean="0"/>
              <a:t>Setting up the Project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400" dirty="0" err="1" smtClean="0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sideshowcoder</a:t>
            </a:r>
            <a:r>
              <a:rPr lang="en-US" sz="2400" dirty="0"/>
              <a:t>/</a:t>
            </a:r>
            <a:r>
              <a:rPr lang="en-US" sz="2400" dirty="0" err="1"/>
              <a:t>Dev</a:t>
            </a:r>
            <a:r>
              <a:rPr lang="en-US" sz="2400" dirty="0"/>
              <a:t>-Day-</a:t>
            </a:r>
            <a:r>
              <a:rPr lang="en-US" sz="2400" dirty="0" err="1"/>
              <a:t>UpDownApp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516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compare and swap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the CAS Value on load</a:t>
            </a:r>
          </a:p>
          <a:p>
            <a:r>
              <a:rPr lang="en-US" dirty="0" smtClean="0"/>
              <a:t>Use replace to update documents</a:t>
            </a:r>
          </a:p>
          <a:p>
            <a:r>
              <a:rPr lang="en-US" dirty="0" smtClean="0"/>
              <a:t>Include CAS in every operation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075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Test</a:t>
            </a:r>
            <a:endParaRPr lang="en-US" dirty="0"/>
          </a:p>
        </p:txBody>
      </p:sp>
      <p:pic>
        <p:nvPicPr>
          <p:cNvPr id="5" name="Content Placeholder 4" descr="Screen Shot 2014-10-29 at 17.30.08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542" b="-365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0072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Implantation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the loaded document around to retain the CAS value</a:t>
            </a:r>
            <a:endParaRPr lang="en-US" dirty="0"/>
          </a:p>
        </p:txBody>
      </p:sp>
      <p:pic>
        <p:nvPicPr>
          <p:cNvPr id="5" name="Picture 4" descr="Screen Shot 2014-10-29 at 17.30.3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517" y="3481917"/>
            <a:ext cx="7166352" cy="36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38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5" name="Content Placeholder 4" descr="Screen Shot 2014-10-29 at 17.31.1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825" r="-1682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88141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Listing all 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086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Couchbase Views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 to query on 2</a:t>
            </a:r>
            <a:r>
              <a:rPr lang="en-US" baseline="30000" dirty="0" smtClean="0"/>
              <a:t>nd</a:t>
            </a:r>
            <a:r>
              <a:rPr lang="en-US" dirty="0" smtClean="0"/>
              <a:t> indexes</a:t>
            </a:r>
          </a:p>
          <a:p>
            <a:r>
              <a:rPr lang="en-US" dirty="0" smtClean="0"/>
              <a:t>Index any properties you like</a:t>
            </a:r>
          </a:p>
          <a:p>
            <a:r>
              <a:rPr lang="en-US" dirty="0" smtClean="0"/>
              <a:t>Do range queries (This is what we need!)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303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Views</a:t>
            </a:r>
            <a:endParaRPr lang="en-US" dirty="0"/>
          </a:p>
        </p:txBody>
      </p:sp>
      <p:pic>
        <p:nvPicPr>
          <p:cNvPr id="4" name="Content Placeholder 3" descr="presentations-al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28" r="-151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57136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View</a:t>
            </a:r>
            <a:endParaRPr lang="en-US" dirty="0"/>
          </a:p>
        </p:txBody>
      </p:sp>
      <p:pic>
        <p:nvPicPr>
          <p:cNvPr id="4" name="views-example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5332" b="1533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10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code</a:t>
            </a:r>
            <a:endParaRPr lang="en-US" dirty="0"/>
          </a:p>
        </p:txBody>
      </p:sp>
      <p:pic>
        <p:nvPicPr>
          <p:cNvPr id="4" name="Content Placeholder 3" descr="view-cod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279" b="-7279"/>
          <a:stretch>
            <a:fillRect/>
          </a:stretch>
        </p:blipFill>
        <p:spPr>
          <a:xfrm>
            <a:off x="612775" y="1905000"/>
            <a:ext cx="8074025" cy="4373563"/>
          </a:xfrm>
        </p:spPr>
      </p:pic>
    </p:spTree>
    <p:extLst>
      <p:ext uri="{BB962C8B-B14F-4D97-AF65-F5344CB8AC3E}">
        <p14:creationId xmlns:p14="http://schemas.microsoft.com/office/powerpoint/2010/main" val="3303985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listing all</a:t>
            </a:r>
            <a:endParaRPr lang="en-US" dirty="0"/>
          </a:p>
        </p:txBody>
      </p:sp>
      <p:pic>
        <p:nvPicPr>
          <p:cNvPr id="5" name="Content Placeholder 4" descr="Screen Shot 2014-10-29 at 17.31.3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2245" b="-1122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48086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Maven Project Layout</a:t>
            </a:r>
            <a:endParaRPr lang="en-US" dirty="0"/>
          </a:p>
        </p:txBody>
      </p:sp>
      <p:pic>
        <p:nvPicPr>
          <p:cNvPr id="6" name="Content Placeholder 5" descr="Screen Shot 2014-10-29 at 17.11.4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405" r="-404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67976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5" name="Content Placeholder 4" descr="Screen Shot 2014-10-29 at 17.31.4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5740" b="-657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26512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DONE!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couchbaselabs</a:t>
            </a:r>
            <a:r>
              <a:rPr lang="en-US" dirty="0"/>
              <a:t>/Developer-Day</a:t>
            </a:r>
          </a:p>
        </p:txBody>
      </p:sp>
    </p:spTree>
    <p:extLst>
      <p:ext uri="{BB962C8B-B14F-4D97-AF65-F5344CB8AC3E}">
        <p14:creationId xmlns:p14="http://schemas.microsoft.com/office/powerpoint/2010/main" val="33280776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Asynchronous is awesome </a:t>
            </a:r>
            <a:r>
              <a:rPr lang="en-US" dirty="0" smtClean="0">
                <a:sym typeface="Wingdings"/>
              </a:rPr>
              <a:t></a:t>
            </a:r>
          </a:p>
          <a:p>
            <a:r>
              <a:rPr lang="en-US" dirty="0" smtClean="0">
                <a:sym typeface="Wingdings"/>
              </a:rPr>
              <a:t>Connection and writing to Couchbase is easy.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7343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go from 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http://www.couchbase.com/communities/</a:t>
            </a:r>
            <a:r>
              <a:rPr lang="en-US" dirty="0" smtClean="0">
                <a:hlinkClick r:id="rId2"/>
              </a:rPr>
              <a:t>java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https://github.com/couchbase/couchbase-java-</a:t>
            </a:r>
            <a:r>
              <a:rPr lang="en-US" dirty="0" smtClean="0">
                <a:hlinkClick r:id="rId3"/>
              </a:rPr>
              <a:t>client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https://github.com/couchbase/couchbase-jvm-</a:t>
            </a:r>
            <a:r>
              <a:rPr lang="en-US" dirty="0" smtClean="0">
                <a:hlinkClick r:id="rId4"/>
              </a:rPr>
              <a:t>core</a:t>
            </a:r>
            <a:endParaRPr lang="en-US" dirty="0" smtClean="0"/>
          </a:p>
          <a:p>
            <a:r>
              <a:rPr lang="en-US" dirty="0" smtClean="0"/>
              <a:t>Go out and build stuff!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096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Maven File</a:t>
            </a:r>
            <a:br>
              <a:rPr lang="en-US" dirty="0" smtClean="0"/>
            </a:br>
            <a:r>
              <a:rPr lang="en-US" dirty="0" err="1" smtClean="0"/>
              <a:t>pom.xml</a:t>
            </a:r>
            <a:endParaRPr lang="en-US" dirty="0"/>
          </a:p>
        </p:txBody>
      </p:sp>
      <p:pic>
        <p:nvPicPr>
          <p:cNvPr id="5" name="Content Placeholder 4" descr="Screen Shot 2014-10-29 at 17.17.4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828" b="-338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6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Maven File</a:t>
            </a:r>
            <a:br>
              <a:rPr lang="en-US" dirty="0" smtClean="0"/>
            </a:br>
            <a:r>
              <a:rPr lang="en-US" dirty="0" err="1" smtClean="0"/>
              <a:t>pom.xml</a:t>
            </a:r>
            <a:endParaRPr lang="en-US" dirty="0"/>
          </a:p>
        </p:txBody>
      </p:sp>
      <p:pic>
        <p:nvPicPr>
          <p:cNvPr id="4" name="Content Placeholder 3" descr="Screen Shot 2014-10-29 at 17.20.3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907" r="-879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75341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Connecting to Couchbase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116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Couchbase Smart 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101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3724275"/>
            <a:ext cx="1195387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0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2473325"/>
            <a:ext cx="1195387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1" name="Picture 1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1223963"/>
            <a:ext cx="1195387" cy="1195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58" name="AutoShape 22"/>
          <p:cNvSpPr>
            <a:spLocks/>
          </p:cNvSpPr>
          <p:nvPr/>
        </p:nvSpPr>
        <p:spPr bwMode="auto">
          <a:xfrm>
            <a:off x="758825" y="2857500"/>
            <a:ext cx="2668588" cy="660400"/>
          </a:xfrm>
          <a:prstGeom prst="roundRect">
            <a:avLst>
              <a:gd name="adj" fmla="val 20269"/>
            </a:avLst>
          </a:prstGeom>
          <a:gradFill rotWithShape="0">
            <a:gsLst>
              <a:gs pos="0">
                <a:srgbClr val="66CCFF"/>
              </a:gs>
              <a:gs pos="100000">
                <a:srgbClr val="4F81BD"/>
              </a:gs>
            </a:gsLst>
            <a:lin ang="5400000" scaled="1"/>
          </a:gra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>
              <a:defRPr/>
            </a:pPr>
            <a:r>
              <a:rPr lang="en-US" sz="2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  </a:t>
            </a:r>
            <a:r>
              <a:rPr lang="en-US" sz="25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Couchbase</a:t>
            </a:r>
            <a:r>
              <a:rPr lang="en-US" sz="2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 Client</a:t>
            </a:r>
          </a:p>
        </p:txBody>
      </p:sp>
      <p:sp>
        <p:nvSpPr>
          <p:cNvPr id="32773" name="Rectangle 23"/>
          <p:cNvSpPr>
            <a:spLocks/>
          </p:cNvSpPr>
          <p:nvPr/>
        </p:nvSpPr>
        <p:spPr bwMode="auto">
          <a:xfrm>
            <a:off x="1490663" y="3517900"/>
            <a:ext cx="11445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2000">
                <a:latin typeface="Calibri Bold" charset="0"/>
                <a:ea typeface="ＭＳ Ｐゴシック" charset="0"/>
                <a:cs typeface="ＭＳ Ｐゴシック" charset="0"/>
                <a:sym typeface="Calibri Bold" charset="0"/>
              </a:rPr>
              <a:t>App Server</a:t>
            </a:r>
          </a:p>
        </p:txBody>
      </p:sp>
      <p:grpSp>
        <p:nvGrpSpPr>
          <p:cNvPr id="14362" name="Group 26"/>
          <p:cNvGrpSpPr>
            <a:grpSpLocks/>
          </p:cNvGrpSpPr>
          <p:nvPr/>
        </p:nvGrpSpPr>
        <p:grpSpPr bwMode="auto">
          <a:xfrm>
            <a:off x="3452813" y="1900238"/>
            <a:ext cx="3613150" cy="1147762"/>
            <a:chOff x="0" y="0"/>
            <a:chExt cx="3236" cy="1027"/>
          </a:xfrm>
        </p:grpSpPr>
        <p:sp>
          <p:nvSpPr>
            <p:cNvPr id="32786" name="Line 24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3236" cy="1027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787" name="Rectangle 25"/>
            <p:cNvSpPr>
              <a:spLocks/>
            </p:cNvSpPr>
            <p:nvPr/>
          </p:nvSpPr>
          <p:spPr bwMode="auto">
            <a:xfrm rot="-1050000">
              <a:off x="681" y="296"/>
              <a:ext cx="1364" cy="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sz="170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make connection</a:t>
              </a:r>
            </a:p>
          </p:txBody>
        </p:sp>
      </p:grpSp>
      <p:grpSp>
        <p:nvGrpSpPr>
          <p:cNvPr id="14365" name="Group 29"/>
          <p:cNvGrpSpPr>
            <a:grpSpLocks/>
          </p:cNvGrpSpPr>
          <p:nvPr/>
        </p:nvGrpSpPr>
        <p:grpSpPr bwMode="auto">
          <a:xfrm>
            <a:off x="3455988" y="2054225"/>
            <a:ext cx="3611562" cy="1146175"/>
            <a:chOff x="0" y="0"/>
            <a:chExt cx="3236" cy="1027"/>
          </a:xfrm>
        </p:grpSpPr>
        <p:sp>
          <p:nvSpPr>
            <p:cNvPr id="32784" name="Line 27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3236" cy="1027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prstDash val="sysDot"/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785" name="Rectangle 28"/>
            <p:cNvSpPr>
              <a:spLocks/>
            </p:cNvSpPr>
            <p:nvPr/>
          </p:nvSpPr>
          <p:spPr bwMode="auto">
            <a:xfrm rot="-1050000">
              <a:off x="851" y="566"/>
              <a:ext cx="1322" cy="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sz="170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receive topology</a:t>
              </a:r>
            </a:p>
          </p:txBody>
        </p:sp>
      </p:grpSp>
      <p:sp>
        <p:nvSpPr>
          <p:cNvPr id="14367" name="Line 31"/>
          <p:cNvSpPr>
            <a:spLocks noChangeShapeType="1"/>
          </p:cNvSpPr>
          <p:nvPr/>
        </p:nvSpPr>
        <p:spPr bwMode="auto">
          <a:xfrm flipH="1">
            <a:off x="3455988" y="3067050"/>
            <a:ext cx="3640137" cy="146050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68" name="Line 32"/>
          <p:cNvSpPr>
            <a:spLocks noChangeShapeType="1"/>
          </p:cNvSpPr>
          <p:nvPr/>
        </p:nvSpPr>
        <p:spPr bwMode="auto">
          <a:xfrm flipH="1">
            <a:off x="3465513" y="3170238"/>
            <a:ext cx="3613150" cy="122237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72" name="Line 36"/>
          <p:cNvSpPr>
            <a:spLocks noChangeShapeType="1"/>
          </p:cNvSpPr>
          <p:nvPr/>
        </p:nvSpPr>
        <p:spPr bwMode="auto">
          <a:xfrm rot="10800000">
            <a:off x="3455988" y="3214688"/>
            <a:ext cx="3611562" cy="1146175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73" name="Line 37"/>
          <p:cNvSpPr>
            <a:spLocks noChangeShapeType="1"/>
          </p:cNvSpPr>
          <p:nvPr/>
        </p:nvSpPr>
        <p:spPr bwMode="auto">
          <a:xfrm rot="10800000">
            <a:off x="3482975" y="3330575"/>
            <a:ext cx="3548063" cy="1155700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2780" name="Rectangle 2"/>
          <p:cNvSpPr txBox="1">
            <a:spLocks noChangeArrowheads="1"/>
          </p:cNvSpPr>
          <p:nvPr/>
        </p:nvSpPr>
        <p:spPr bwMode="auto">
          <a:xfrm>
            <a:off x="431800" y="169863"/>
            <a:ext cx="8229600" cy="103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sz="3600" b="1">
                <a:solidFill>
                  <a:schemeClr val="tx1"/>
                </a:solidFill>
                <a:latin typeface="Calibri" charset="0"/>
              </a:rPr>
              <a:t>Client Setup: Getting Cluster Configuration</a:t>
            </a:r>
          </a:p>
        </p:txBody>
      </p:sp>
      <p:pic>
        <p:nvPicPr>
          <p:cNvPr id="32781" name="Picture 40" descr="150x150-circle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300" y="1741488"/>
            <a:ext cx="376238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82" name="Picture 42" descr="150x150-circle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238" y="3003550"/>
            <a:ext cx="3778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83" name="Picture 43" descr="150x150-circle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238" y="4248150"/>
            <a:ext cx="3778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3447580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67" grpId="0" animBg="1"/>
      <p:bldP spid="14367" grpId="1" animBg="1"/>
      <p:bldP spid="14368" grpId="0" animBg="1"/>
      <p:bldP spid="14368" grpId="1" animBg="1"/>
      <p:bldP spid="14372" grpId="0" animBg="1"/>
      <p:bldP spid="14372" grpId="1" animBg="1"/>
      <p:bldP spid="14373" grpId="0" animBg="1"/>
      <p:bldP spid="14373" grpId="1" animBg="1"/>
    </p:bldLst>
  </p:timing>
</p:sld>
</file>

<file path=ppt/theme/theme1.xml><?xml version="1.0" encoding="utf-8"?>
<a:theme xmlns:a="http://schemas.openxmlformats.org/drawingml/2006/main" name="Couchbase Theme 2013">
  <a:themeElements>
    <a:clrScheme name="Custom 2">
      <a:dk1>
        <a:srgbClr val="3F3F3F"/>
      </a:dk1>
      <a:lt1>
        <a:sysClr val="window" lastClr="FFFFFF"/>
      </a:lt1>
      <a:dk2>
        <a:srgbClr val="404040"/>
      </a:dk2>
      <a:lt2>
        <a:srgbClr val="F2F2F2"/>
      </a:lt2>
      <a:accent1>
        <a:srgbClr val="186A93"/>
      </a:accent1>
      <a:accent2>
        <a:srgbClr val="28B2CB"/>
      </a:accent2>
      <a:accent3>
        <a:srgbClr val="186827"/>
      </a:accent3>
      <a:accent4>
        <a:srgbClr val="71B400"/>
      </a:accent4>
      <a:accent5>
        <a:srgbClr val="DEBF08"/>
      </a:accent5>
      <a:accent6>
        <a:srgbClr val="B59C07"/>
      </a:accent6>
      <a:hlink>
        <a:srgbClr val="7F7F7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D7E9B"/>
        </a:solidFill>
        <a:ln w="2857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80000"/>
          </a:lnSpc>
          <a:defRPr sz="1400" b="1" dirty="0">
            <a:solidFill>
              <a:schemeClr val="bg1"/>
            </a:solidFill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Couchbase Theme 2013.potx</Template>
  <TotalTime>673</TotalTime>
  <Words>492</Words>
  <Application>Microsoft Macintosh PowerPoint</Application>
  <PresentationFormat>On-screen Show (4:3)</PresentationFormat>
  <Paragraphs>110</Paragraphs>
  <Slides>43</Slides>
  <Notes>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Couchbase Theme 2013</vt:lpstr>
      <vt:lpstr>PowerPoint Presentation</vt:lpstr>
      <vt:lpstr>Your first application with Couchbase</vt:lpstr>
      <vt:lpstr>Setting up the Project  github.com/sideshowcoder/Dev-Day-UpDownApp </vt:lpstr>
      <vt:lpstr>Maven Project Layout</vt:lpstr>
      <vt:lpstr>The Maven File pom.xml</vt:lpstr>
      <vt:lpstr>The Maven File pom.xml</vt:lpstr>
      <vt:lpstr>Connecting to Couchbase</vt:lpstr>
      <vt:lpstr>Couchbase Smart Client</vt:lpstr>
      <vt:lpstr>PowerPoint Presentation</vt:lpstr>
      <vt:lpstr>Developing Test First Look at the code for guidance </vt:lpstr>
      <vt:lpstr>Making a Connection</vt:lpstr>
      <vt:lpstr>Implementing a Connection</vt:lpstr>
      <vt:lpstr>The app</vt:lpstr>
      <vt:lpstr>Up / Down Vote</vt:lpstr>
      <vt:lpstr>The end result</vt:lpstr>
      <vt:lpstr>Presentation</vt:lpstr>
      <vt:lpstr>Creating a new Presentation</vt:lpstr>
      <vt:lpstr>Storing in the Database</vt:lpstr>
      <vt:lpstr>Making sure we have a clean DB to start</vt:lpstr>
      <vt:lpstr>Saving</vt:lpstr>
      <vt:lpstr>Serializing to JsonDocument</vt:lpstr>
      <vt:lpstr>toJsonDocument</vt:lpstr>
      <vt:lpstr>De-serializing</vt:lpstr>
      <vt:lpstr>fromJsonDocument</vt:lpstr>
      <vt:lpstr>Saving</vt:lpstr>
      <vt:lpstr>Save</vt:lpstr>
      <vt:lpstr>Updating</vt:lpstr>
      <vt:lpstr>Updating is easy!</vt:lpstr>
      <vt:lpstr>Managing concurrency</vt:lpstr>
      <vt:lpstr>Using compare and swap</vt:lpstr>
      <vt:lpstr>Updating Test</vt:lpstr>
      <vt:lpstr>Implantation</vt:lpstr>
      <vt:lpstr>Implementation</vt:lpstr>
      <vt:lpstr>Listing all Presentations</vt:lpstr>
      <vt:lpstr>Couchbase Views</vt:lpstr>
      <vt:lpstr>Views</vt:lpstr>
      <vt:lpstr>Creating a View</vt:lpstr>
      <vt:lpstr>View code</vt:lpstr>
      <vt:lpstr>Test listing all</vt:lpstr>
      <vt:lpstr>Implementation</vt:lpstr>
      <vt:lpstr>DONE!</vt:lpstr>
      <vt:lpstr>What we learned</vt:lpstr>
      <vt:lpstr>Where to go from here?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melinda</dc:creator>
  <cp:lastModifiedBy>Philipp Fehre</cp:lastModifiedBy>
  <cp:revision>48</cp:revision>
  <cp:lastPrinted>2012-08-22T21:24:05Z</cp:lastPrinted>
  <dcterms:created xsi:type="dcterms:W3CDTF">2013-06-14T19:36:18Z</dcterms:created>
  <dcterms:modified xsi:type="dcterms:W3CDTF">2014-10-30T16:38:16Z</dcterms:modified>
</cp:coreProperties>
</file>